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248" y="-101"/>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sers\Kavitha%20Murali\Documents\Copy%20of%20LA%20Toxicity%20survey.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Users\Kavitha%20Murali\Documents\Copy%20of%20LA%20Toxicity%20surve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Users\Kavitha%20Murali\Documents\Copy%20of%20LA%20Toxicity%20surve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Sheet3!$C$6:$C$8</c:f>
              <c:strCache>
                <c:ptCount val="3"/>
                <c:pt idx="0">
                  <c:v>Anaesthetists</c:v>
                </c:pt>
                <c:pt idx="1">
                  <c:v>Surgeons</c:v>
                </c:pt>
                <c:pt idx="2">
                  <c:v>ODP &amp; TS</c:v>
                </c:pt>
              </c:strCache>
            </c:strRef>
          </c:cat>
          <c:val>
            <c:numRef>
              <c:f>Sheet3!$D$6:$D$8</c:f>
              <c:numCache>
                <c:formatCode>General</c:formatCode>
                <c:ptCount val="3"/>
                <c:pt idx="0">
                  <c:v>76</c:v>
                </c:pt>
                <c:pt idx="1">
                  <c:v>41</c:v>
                </c:pt>
                <c:pt idx="2">
                  <c:v>4</c:v>
                </c:pt>
              </c:numCache>
            </c:numRef>
          </c:val>
        </c:ser>
        <c:dLbls>
          <c:showLegendKey val="0"/>
          <c:showVal val="0"/>
          <c:showCatName val="0"/>
          <c:showSerName val="0"/>
          <c:showPercent val="0"/>
          <c:showBubbleSize val="0"/>
        </c:dLbls>
        <c:gapWidth val="150"/>
        <c:axId val="178924544"/>
        <c:axId val="177586752"/>
      </c:barChart>
      <c:catAx>
        <c:axId val="178924544"/>
        <c:scaling>
          <c:orientation val="minMax"/>
        </c:scaling>
        <c:delete val="0"/>
        <c:axPos val="b"/>
        <c:majorTickMark val="out"/>
        <c:minorTickMark val="none"/>
        <c:tickLblPos val="nextTo"/>
        <c:txPr>
          <a:bodyPr/>
          <a:lstStyle/>
          <a:p>
            <a:pPr>
              <a:defRPr sz="650" b="1"/>
            </a:pPr>
            <a:endParaRPr lang="en-US"/>
          </a:p>
        </c:txPr>
        <c:crossAx val="177586752"/>
        <c:crosses val="autoZero"/>
        <c:auto val="1"/>
        <c:lblAlgn val="ctr"/>
        <c:lblOffset val="100"/>
        <c:noMultiLvlLbl val="0"/>
      </c:catAx>
      <c:valAx>
        <c:axId val="177586752"/>
        <c:scaling>
          <c:orientation val="minMax"/>
        </c:scaling>
        <c:delete val="0"/>
        <c:axPos val="l"/>
        <c:majorGridlines/>
        <c:numFmt formatCode="General" sourceLinked="1"/>
        <c:majorTickMark val="out"/>
        <c:minorTickMark val="none"/>
        <c:tickLblPos val="nextTo"/>
        <c:txPr>
          <a:bodyPr/>
          <a:lstStyle/>
          <a:p>
            <a:pPr>
              <a:defRPr sz="650"/>
            </a:pPr>
            <a:endParaRPr lang="en-US"/>
          </a:p>
        </c:txPr>
        <c:crossAx val="1789245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277079040758712"/>
          <c:y val="0.11934815574208155"/>
          <c:w val="0.76879643744000381"/>
          <c:h val="0.67926101535635719"/>
        </c:manualLayout>
      </c:layout>
      <c:barChart>
        <c:barDir val="col"/>
        <c:grouping val="clustered"/>
        <c:varyColors val="0"/>
        <c:ser>
          <c:idx val="0"/>
          <c:order val="0"/>
          <c:invertIfNegative val="0"/>
          <c:cat>
            <c:strRef>
              <c:f>Sheet2!$C$5:$C$7</c:f>
              <c:strCache>
                <c:ptCount val="3"/>
                <c:pt idx="0">
                  <c:v>Anaesthetists</c:v>
                </c:pt>
                <c:pt idx="1">
                  <c:v>Surgeons</c:v>
                </c:pt>
                <c:pt idx="2">
                  <c:v>ODP &amp; TS</c:v>
                </c:pt>
              </c:strCache>
            </c:strRef>
          </c:cat>
          <c:val>
            <c:numRef>
              <c:f>Sheet2!$D$5:$D$7</c:f>
              <c:numCache>
                <c:formatCode>General</c:formatCode>
                <c:ptCount val="3"/>
                <c:pt idx="0">
                  <c:v>89</c:v>
                </c:pt>
                <c:pt idx="1">
                  <c:v>41</c:v>
                </c:pt>
                <c:pt idx="2">
                  <c:v>15</c:v>
                </c:pt>
              </c:numCache>
            </c:numRef>
          </c:val>
        </c:ser>
        <c:dLbls>
          <c:showLegendKey val="0"/>
          <c:showVal val="0"/>
          <c:showCatName val="0"/>
          <c:showSerName val="0"/>
          <c:showPercent val="0"/>
          <c:showBubbleSize val="0"/>
        </c:dLbls>
        <c:gapWidth val="150"/>
        <c:axId val="178925056"/>
        <c:axId val="177588480"/>
      </c:barChart>
      <c:catAx>
        <c:axId val="178925056"/>
        <c:scaling>
          <c:orientation val="minMax"/>
        </c:scaling>
        <c:delete val="0"/>
        <c:axPos val="b"/>
        <c:majorTickMark val="out"/>
        <c:minorTickMark val="none"/>
        <c:tickLblPos val="nextTo"/>
        <c:txPr>
          <a:bodyPr/>
          <a:lstStyle/>
          <a:p>
            <a:pPr>
              <a:defRPr sz="650" b="1"/>
            </a:pPr>
            <a:endParaRPr lang="en-US"/>
          </a:p>
        </c:txPr>
        <c:crossAx val="177588480"/>
        <c:crosses val="autoZero"/>
        <c:auto val="1"/>
        <c:lblAlgn val="ctr"/>
        <c:lblOffset val="100"/>
        <c:noMultiLvlLbl val="0"/>
      </c:catAx>
      <c:valAx>
        <c:axId val="177588480"/>
        <c:scaling>
          <c:orientation val="minMax"/>
        </c:scaling>
        <c:delete val="0"/>
        <c:axPos val="l"/>
        <c:majorGridlines/>
        <c:numFmt formatCode="General" sourceLinked="1"/>
        <c:majorTickMark val="out"/>
        <c:minorTickMark val="none"/>
        <c:tickLblPos val="nextTo"/>
        <c:txPr>
          <a:bodyPr/>
          <a:lstStyle/>
          <a:p>
            <a:pPr>
              <a:defRPr sz="650"/>
            </a:pPr>
            <a:endParaRPr lang="en-US"/>
          </a:p>
        </c:txPr>
        <c:crossAx val="178925056"/>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Sheet4!$B$4:$B$6</c:f>
              <c:strCache>
                <c:ptCount val="3"/>
                <c:pt idx="0">
                  <c:v>Anaesthetists</c:v>
                </c:pt>
                <c:pt idx="1">
                  <c:v>Surgeons</c:v>
                </c:pt>
                <c:pt idx="2">
                  <c:v>ODP &amp; TS</c:v>
                </c:pt>
              </c:strCache>
            </c:strRef>
          </c:cat>
          <c:val>
            <c:numRef>
              <c:f>Sheet4!$C$4:$C$6</c:f>
              <c:numCache>
                <c:formatCode>General</c:formatCode>
                <c:ptCount val="3"/>
                <c:pt idx="0">
                  <c:v>42</c:v>
                </c:pt>
                <c:pt idx="1">
                  <c:v>17</c:v>
                </c:pt>
                <c:pt idx="2">
                  <c:v>0</c:v>
                </c:pt>
              </c:numCache>
            </c:numRef>
          </c:val>
        </c:ser>
        <c:dLbls>
          <c:showLegendKey val="0"/>
          <c:showVal val="0"/>
          <c:showCatName val="0"/>
          <c:showSerName val="0"/>
          <c:showPercent val="0"/>
          <c:showBubbleSize val="0"/>
        </c:dLbls>
        <c:gapWidth val="150"/>
        <c:axId val="179863552"/>
        <c:axId val="177590208"/>
      </c:barChart>
      <c:catAx>
        <c:axId val="179863552"/>
        <c:scaling>
          <c:orientation val="minMax"/>
        </c:scaling>
        <c:delete val="0"/>
        <c:axPos val="b"/>
        <c:majorTickMark val="out"/>
        <c:minorTickMark val="none"/>
        <c:tickLblPos val="nextTo"/>
        <c:txPr>
          <a:bodyPr/>
          <a:lstStyle/>
          <a:p>
            <a:pPr>
              <a:defRPr sz="650" b="1"/>
            </a:pPr>
            <a:endParaRPr lang="en-US"/>
          </a:p>
        </c:txPr>
        <c:crossAx val="177590208"/>
        <c:crosses val="autoZero"/>
        <c:auto val="1"/>
        <c:lblAlgn val="ctr"/>
        <c:lblOffset val="100"/>
        <c:noMultiLvlLbl val="0"/>
      </c:catAx>
      <c:valAx>
        <c:axId val="177590208"/>
        <c:scaling>
          <c:orientation val="minMax"/>
        </c:scaling>
        <c:delete val="0"/>
        <c:axPos val="l"/>
        <c:majorGridlines/>
        <c:numFmt formatCode="General" sourceLinked="1"/>
        <c:majorTickMark val="out"/>
        <c:minorTickMark val="none"/>
        <c:tickLblPos val="nextTo"/>
        <c:txPr>
          <a:bodyPr/>
          <a:lstStyle/>
          <a:p>
            <a:pPr>
              <a:defRPr sz="650"/>
            </a:pPr>
            <a:endParaRPr lang="en-US"/>
          </a:p>
        </c:txPr>
        <c:crossAx val="179863552"/>
        <c:crosses val="autoZero"/>
        <c:crossBetween val="between"/>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0.20414</cdr:y>
    </cdr:from>
    <cdr:to>
      <cdr:x>0.10899</cdr:x>
      <cdr:y>0.69399</cdr:y>
    </cdr:to>
    <cdr:sp macro="" textlink="">
      <cdr:nvSpPr>
        <cdr:cNvPr id="2" name="TextBox 14"/>
        <cdr:cNvSpPr txBox="1"/>
      </cdr:nvSpPr>
      <cdr:spPr>
        <a:xfrm xmlns:a="http://schemas.openxmlformats.org/drawingml/2006/main" rot="16200000">
          <a:off x="-186659" y="425614"/>
          <a:ext cx="573375" cy="20005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700" dirty="0" smtClean="0"/>
            <a:t>% Correct</a:t>
          </a:r>
          <a:endParaRPr lang="en-GB" sz="7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E8E786-FE6D-4A2B-A918-5E336C0FF6B2}" type="datetimeFigureOut">
              <a:rPr lang="en-GB" smtClean="0"/>
              <a:t>25/04/2021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102422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8E786-FE6D-4A2B-A918-5E336C0FF6B2}" type="datetimeFigureOut">
              <a:rPr lang="en-GB" smtClean="0"/>
              <a:t>25/04/2021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262607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8E786-FE6D-4A2B-A918-5E336C0FF6B2}" type="datetimeFigureOut">
              <a:rPr lang="en-GB" smtClean="0"/>
              <a:t>25/04/2021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373959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8E786-FE6D-4A2B-A918-5E336C0FF6B2}" type="datetimeFigureOut">
              <a:rPr lang="en-GB" smtClean="0"/>
              <a:t>25/04/2021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209658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E8E786-FE6D-4A2B-A918-5E336C0FF6B2}" type="datetimeFigureOut">
              <a:rPr lang="en-GB" smtClean="0"/>
              <a:t>25/04/2021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121216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E8E786-FE6D-4A2B-A918-5E336C0FF6B2}" type="datetimeFigureOut">
              <a:rPr lang="en-GB" smtClean="0"/>
              <a:t>25/04/2021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160091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E8E786-FE6D-4A2B-A918-5E336C0FF6B2}" type="datetimeFigureOut">
              <a:rPr lang="en-GB" smtClean="0"/>
              <a:t>25/04/2021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274767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E8E786-FE6D-4A2B-A918-5E336C0FF6B2}" type="datetimeFigureOut">
              <a:rPr lang="en-GB" smtClean="0"/>
              <a:t>25/04/2021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345203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8E786-FE6D-4A2B-A918-5E336C0FF6B2}" type="datetimeFigureOut">
              <a:rPr lang="en-GB" smtClean="0"/>
              <a:t>25/04/2021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196401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8E786-FE6D-4A2B-A918-5E336C0FF6B2}" type="datetimeFigureOut">
              <a:rPr lang="en-GB" smtClean="0"/>
              <a:t>25/04/2021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319442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E8E786-FE6D-4A2B-A918-5E336C0FF6B2}" type="datetimeFigureOut">
              <a:rPr lang="en-GB" smtClean="0"/>
              <a:t>25/04/2021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06A91F-F7D5-4119-A3E0-BDD1B13C04F3}" type="slidenum">
              <a:rPr lang="en-GB" smtClean="0"/>
              <a:t>‹#›</a:t>
            </a:fld>
            <a:endParaRPr lang="en-GB"/>
          </a:p>
        </p:txBody>
      </p:sp>
    </p:spTree>
    <p:extLst>
      <p:ext uri="{BB962C8B-B14F-4D97-AF65-F5344CB8AC3E}">
        <p14:creationId xmlns:p14="http://schemas.microsoft.com/office/powerpoint/2010/main" val="65328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E8E786-FE6D-4A2B-A918-5E336C0FF6B2}" type="datetimeFigureOut">
              <a:rPr lang="en-GB" smtClean="0"/>
              <a:t>25/04/2021</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706A91F-F7D5-4119-A3E0-BDD1B13C04F3}" type="slidenum">
              <a:rPr lang="en-GB" smtClean="0"/>
              <a:t>‹#›</a:t>
            </a:fld>
            <a:endParaRPr lang="en-GB"/>
          </a:p>
        </p:txBody>
      </p:sp>
    </p:spTree>
    <p:extLst>
      <p:ext uri="{BB962C8B-B14F-4D97-AF65-F5344CB8AC3E}">
        <p14:creationId xmlns:p14="http://schemas.microsoft.com/office/powerpoint/2010/main" val="633948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bedfordshirehospitals.nhs.uk/" TargetMode="External"/><Relationship Id="rId7" Type="http://schemas.openxmlformats.org/officeDocument/2006/relationships/chart" Target="../charts/chart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271938" y="-50066"/>
            <a:ext cx="8600123" cy="1015398"/>
          </a:xfrm>
        </p:spPr>
        <p:txBody>
          <a:bodyPr>
            <a:normAutofit/>
          </a:bodyPr>
          <a:lstStyle/>
          <a:p>
            <a:r>
              <a:rPr lang="en-GB" sz="1400" b="1" dirty="0" smtClean="0"/>
              <a:t>Local Anaesthetics: Does anybody have a clue? </a:t>
            </a:r>
            <a:br>
              <a:rPr lang="en-GB" sz="1400" b="1" dirty="0" smtClean="0"/>
            </a:br>
            <a:r>
              <a:rPr lang="en-GB" sz="1400" b="1" dirty="0" smtClean="0"/>
              <a:t>A snapshot survey of knowledge of theatre staff</a:t>
            </a:r>
            <a:br>
              <a:rPr lang="en-GB" sz="1400" b="1" dirty="0" smtClean="0"/>
            </a:br>
            <a:r>
              <a:rPr lang="en-GB" sz="1000" dirty="0" smtClean="0"/>
              <a:t>Dr H.Griffiths</a:t>
            </a:r>
            <a:r>
              <a:rPr lang="en-GB" sz="800" baseline="30000" dirty="0" smtClean="0"/>
              <a:t>1</a:t>
            </a:r>
            <a:r>
              <a:rPr lang="en-GB" sz="1000" dirty="0" smtClean="0"/>
              <a:t>, Dr A.Lewinshon</a:t>
            </a:r>
            <a:r>
              <a:rPr lang="en-GB" sz="800" baseline="30000" dirty="0" smtClean="0"/>
              <a:t>1</a:t>
            </a:r>
            <a:r>
              <a:rPr lang="en-GB" sz="1000" dirty="0" smtClean="0"/>
              <a:t>, Dr YM.Liu</a:t>
            </a:r>
            <a:r>
              <a:rPr lang="en-GB" sz="1000" baseline="30000" dirty="0" smtClean="0"/>
              <a:t>1,</a:t>
            </a:r>
            <a:r>
              <a:rPr lang="en-GB" sz="1000" dirty="0" smtClean="0"/>
              <a:t>  Miss A. Knight</a:t>
            </a:r>
            <a:r>
              <a:rPr lang="en-GB" sz="1000" baseline="30000" dirty="0" smtClean="0"/>
              <a:t>2</a:t>
            </a:r>
            <a:r>
              <a:rPr lang="en-GB" sz="1100" dirty="0" smtClean="0"/>
              <a:t/>
            </a:r>
            <a:br>
              <a:rPr lang="en-GB" sz="1100" dirty="0" smtClean="0"/>
            </a:br>
            <a:r>
              <a:rPr lang="en-GB" sz="800" i="1" baseline="30000" dirty="0" smtClean="0"/>
              <a:t>1</a:t>
            </a:r>
            <a:r>
              <a:rPr lang="en-GB" sz="800" i="1" dirty="0" smtClean="0"/>
              <a:t>Anaesthetics,  Luton and Dunstable University Hospital, Lewsey Road, Luton, LU4 0DZ</a:t>
            </a:r>
            <a:br>
              <a:rPr lang="en-GB" sz="800" i="1" dirty="0" smtClean="0"/>
            </a:br>
            <a:r>
              <a:rPr lang="en-GB" sz="800" i="1" baseline="30000" dirty="0" smtClean="0"/>
              <a:t>2</a:t>
            </a:r>
            <a:r>
              <a:rPr lang="en-GB" sz="800" i="1" dirty="0" smtClean="0"/>
              <a:t>Breast Surgery, Luton </a:t>
            </a:r>
            <a:r>
              <a:rPr lang="en-GB" sz="800" i="1" dirty="0"/>
              <a:t>and Dunstable University Hospital, Lewsey Road, Luton, LU4 0DZ</a:t>
            </a:r>
          </a:p>
        </p:txBody>
      </p:sp>
      <p:pic>
        <p:nvPicPr>
          <p:cNvPr id="5" name="Picture 4"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145" y="31477"/>
            <a:ext cx="1656907" cy="7721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Bedfordshire Hospitals NHS Trust">
            <a:hlinkClick r:id="rId3" tooltip="Bedfordshire Hospitals NHS Tru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20393" y="158834"/>
            <a:ext cx="1596411" cy="51141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90501" y="901799"/>
            <a:ext cx="2362198" cy="292388"/>
          </a:xfrm>
          <a:prstGeom prst="rect">
            <a:avLst/>
          </a:prstGeom>
          <a:solidFill>
            <a:schemeClr val="accent4">
              <a:lumMod val="50000"/>
            </a:schemeClr>
          </a:solidFill>
        </p:spPr>
        <p:txBody>
          <a:bodyPr wrap="square" rtlCol="0">
            <a:spAutoFit/>
          </a:bodyPr>
          <a:lstStyle/>
          <a:p>
            <a:pPr algn="ctr"/>
            <a:r>
              <a:rPr lang="en-GB" sz="1300" b="1" dirty="0" smtClean="0">
                <a:solidFill>
                  <a:srgbClr val="FFFF00"/>
                </a:solidFill>
              </a:rPr>
              <a:t>Introduction</a:t>
            </a:r>
            <a:endParaRPr lang="en-GB" sz="1300" b="1" dirty="0">
              <a:solidFill>
                <a:srgbClr val="FFFF00"/>
              </a:solidFill>
            </a:endParaRPr>
          </a:p>
        </p:txBody>
      </p:sp>
      <p:sp>
        <p:nvSpPr>
          <p:cNvPr id="8" name="TextBox 7"/>
          <p:cNvSpPr txBox="1"/>
          <p:nvPr/>
        </p:nvSpPr>
        <p:spPr>
          <a:xfrm>
            <a:off x="3276600" y="901799"/>
            <a:ext cx="2590800" cy="292388"/>
          </a:xfrm>
          <a:prstGeom prst="rect">
            <a:avLst/>
          </a:prstGeom>
          <a:solidFill>
            <a:schemeClr val="accent4">
              <a:lumMod val="50000"/>
            </a:schemeClr>
          </a:solidFill>
        </p:spPr>
        <p:txBody>
          <a:bodyPr wrap="square" rtlCol="0">
            <a:spAutoFit/>
          </a:bodyPr>
          <a:lstStyle/>
          <a:p>
            <a:pPr algn="ctr"/>
            <a:r>
              <a:rPr lang="en-GB" sz="1300" b="1" dirty="0" smtClean="0">
                <a:solidFill>
                  <a:srgbClr val="FFFF00"/>
                </a:solidFill>
              </a:rPr>
              <a:t>Results</a:t>
            </a:r>
            <a:endParaRPr lang="en-GB" sz="1300" b="1" dirty="0">
              <a:solidFill>
                <a:srgbClr val="FFFF00"/>
              </a:solidFill>
            </a:endParaRPr>
          </a:p>
        </p:txBody>
      </p:sp>
      <p:sp>
        <p:nvSpPr>
          <p:cNvPr id="9" name="TextBox 8"/>
          <p:cNvSpPr txBox="1"/>
          <p:nvPr/>
        </p:nvSpPr>
        <p:spPr>
          <a:xfrm>
            <a:off x="6498265" y="901799"/>
            <a:ext cx="2447925" cy="292388"/>
          </a:xfrm>
          <a:prstGeom prst="rect">
            <a:avLst/>
          </a:prstGeom>
          <a:solidFill>
            <a:schemeClr val="accent4">
              <a:lumMod val="50000"/>
            </a:schemeClr>
          </a:solidFill>
        </p:spPr>
        <p:txBody>
          <a:bodyPr wrap="square" rtlCol="0">
            <a:spAutoFit/>
          </a:bodyPr>
          <a:lstStyle/>
          <a:p>
            <a:pPr algn="ctr"/>
            <a:r>
              <a:rPr lang="en-GB" sz="1300" b="1" dirty="0" smtClean="0">
                <a:solidFill>
                  <a:srgbClr val="FFFF00"/>
                </a:solidFill>
              </a:rPr>
              <a:t>Conclusions</a:t>
            </a:r>
            <a:endParaRPr lang="en-GB" sz="1300" b="1" dirty="0">
              <a:solidFill>
                <a:srgbClr val="FFFF00"/>
              </a:solidFill>
            </a:endParaRPr>
          </a:p>
        </p:txBody>
      </p:sp>
      <p:sp>
        <p:nvSpPr>
          <p:cNvPr id="10" name="TextBox 9"/>
          <p:cNvSpPr txBox="1"/>
          <p:nvPr/>
        </p:nvSpPr>
        <p:spPr>
          <a:xfrm>
            <a:off x="228600" y="3012921"/>
            <a:ext cx="2285999" cy="292388"/>
          </a:xfrm>
          <a:prstGeom prst="rect">
            <a:avLst/>
          </a:prstGeom>
          <a:solidFill>
            <a:schemeClr val="accent4">
              <a:lumMod val="50000"/>
            </a:schemeClr>
          </a:solidFill>
        </p:spPr>
        <p:txBody>
          <a:bodyPr wrap="square" rtlCol="0">
            <a:spAutoFit/>
          </a:bodyPr>
          <a:lstStyle/>
          <a:p>
            <a:pPr algn="ctr"/>
            <a:r>
              <a:rPr lang="en-GB" sz="1300" b="1" dirty="0" smtClean="0">
                <a:solidFill>
                  <a:srgbClr val="FFFF00"/>
                </a:solidFill>
              </a:rPr>
              <a:t>Methods</a:t>
            </a:r>
            <a:endParaRPr lang="en-GB" sz="1300" b="1" dirty="0">
              <a:solidFill>
                <a:srgbClr val="FFFF00"/>
              </a:solidFill>
            </a:endParaRPr>
          </a:p>
        </p:txBody>
      </p:sp>
      <p:sp>
        <p:nvSpPr>
          <p:cNvPr id="11" name="TextBox 10"/>
          <p:cNvSpPr txBox="1"/>
          <p:nvPr/>
        </p:nvSpPr>
        <p:spPr>
          <a:xfrm>
            <a:off x="6477701" y="4475701"/>
            <a:ext cx="2447925" cy="292388"/>
          </a:xfrm>
          <a:prstGeom prst="rect">
            <a:avLst/>
          </a:prstGeom>
          <a:solidFill>
            <a:schemeClr val="accent4">
              <a:lumMod val="50000"/>
            </a:schemeClr>
          </a:solidFill>
        </p:spPr>
        <p:txBody>
          <a:bodyPr wrap="square" rtlCol="0">
            <a:spAutoFit/>
          </a:bodyPr>
          <a:lstStyle/>
          <a:p>
            <a:pPr algn="ctr"/>
            <a:r>
              <a:rPr lang="en-GB" sz="1300" b="1" dirty="0" smtClean="0">
                <a:solidFill>
                  <a:srgbClr val="FFFF00"/>
                </a:solidFill>
              </a:rPr>
              <a:t>References</a:t>
            </a:r>
            <a:endParaRPr lang="en-GB" sz="1300" b="1" dirty="0">
              <a:solidFill>
                <a:srgbClr val="FFFF00"/>
              </a:solidFill>
            </a:endParaRPr>
          </a:p>
        </p:txBody>
      </p:sp>
      <p:cxnSp>
        <p:nvCxnSpPr>
          <p:cNvPr id="12" name="Straight Connector 11"/>
          <p:cNvCxnSpPr/>
          <p:nvPr/>
        </p:nvCxnSpPr>
        <p:spPr>
          <a:xfrm>
            <a:off x="2743200" y="1015692"/>
            <a:ext cx="0" cy="3994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322828" y="1015692"/>
            <a:ext cx="0" cy="3994458"/>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0" y="1209576"/>
            <a:ext cx="2743200" cy="1815882"/>
          </a:xfrm>
          <a:prstGeom prst="rect">
            <a:avLst/>
          </a:prstGeom>
          <a:noFill/>
        </p:spPr>
        <p:txBody>
          <a:bodyPr wrap="square" rtlCol="0">
            <a:spAutoFit/>
          </a:bodyPr>
          <a:lstStyle/>
          <a:p>
            <a:pPr marL="171450" indent="-171450">
              <a:buFont typeface="Arial"/>
              <a:buChar char="•"/>
            </a:pPr>
            <a:r>
              <a:rPr lang="en-GB" sz="800" dirty="0" smtClean="0"/>
              <a:t>Local Anaesthetics (LA) are commonly used by anaesthetists and surgeons for nerve blocks and wound infiltration.  </a:t>
            </a:r>
          </a:p>
          <a:p>
            <a:endParaRPr lang="en-GB" sz="800" dirty="0"/>
          </a:p>
          <a:p>
            <a:pPr marL="171450" indent="-171450">
              <a:buFont typeface="Arial"/>
              <a:buChar char="•"/>
            </a:pPr>
            <a:r>
              <a:rPr lang="en-GB" sz="800" dirty="0" smtClean="0"/>
              <a:t>A local incident occurred where a patient unintentionally received a dose of LA which was above the safe recommended dose for their weight.  </a:t>
            </a:r>
          </a:p>
          <a:p>
            <a:pPr marL="171450" indent="-171450">
              <a:buFont typeface="Arial"/>
              <a:buChar char="•"/>
            </a:pPr>
            <a:endParaRPr lang="en-GB" sz="800" dirty="0"/>
          </a:p>
          <a:p>
            <a:pPr marL="171450" indent="-171450">
              <a:buFont typeface="Arial"/>
              <a:buChar char="•"/>
            </a:pPr>
            <a:r>
              <a:rPr lang="en-GB" sz="800" dirty="0" smtClean="0"/>
              <a:t>The team debrief  revealed a lack of knowledge  regarding safe LA dosing and no discussion took place within the team about correct LA dosing. </a:t>
            </a:r>
          </a:p>
          <a:p>
            <a:pPr marL="171450" indent="-171450">
              <a:buFont typeface="Courier New"/>
              <a:buChar char="o"/>
            </a:pPr>
            <a:endParaRPr lang="en-GB" sz="800" dirty="0"/>
          </a:p>
          <a:p>
            <a:pPr marL="171450" indent="-171450">
              <a:buFont typeface="Arial"/>
              <a:buChar char="•"/>
            </a:pPr>
            <a:r>
              <a:rPr lang="en-GB" sz="800" dirty="0" smtClean="0"/>
              <a:t>The authors set about to determine if this was  true in other theatre teams</a:t>
            </a:r>
          </a:p>
        </p:txBody>
      </p:sp>
      <p:sp>
        <p:nvSpPr>
          <p:cNvPr id="20" name="TextBox 19"/>
          <p:cNvSpPr txBox="1"/>
          <p:nvPr/>
        </p:nvSpPr>
        <p:spPr>
          <a:xfrm>
            <a:off x="0" y="3283253"/>
            <a:ext cx="2743200" cy="1938992"/>
          </a:xfrm>
          <a:prstGeom prst="rect">
            <a:avLst/>
          </a:prstGeom>
          <a:noFill/>
        </p:spPr>
        <p:txBody>
          <a:bodyPr wrap="square" rtlCol="0">
            <a:spAutoFit/>
          </a:bodyPr>
          <a:lstStyle/>
          <a:p>
            <a:pPr marL="171450" indent="-171450">
              <a:buFont typeface="Arial"/>
              <a:buChar char="•"/>
            </a:pPr>
            <a:r>
              <a:rPr lang="en-GB" sz="800" dirty="0" smtClean="0"/>
              <a:t>Following audit department approval, an online questionnaire was created using </a:t>
            </a:r>
            <a:r>
              <a:rPr lang="en-GB" sz="800" dirty="0" err="1" smtClean="0"/>
              <a:t>SurveyPlanet</a:t>
            </a:r>
            <a:r>
              <a:rPr lang="en-GB" sz="800" dirty="0" smtClean="0"/>
              <a:t>©.  The questions were centred around commonly used LAs and clinical scenarios.</a:t>
            </a:r>
          </a:p>
          <a:p>
            <a:endParaRPr lang="en-GB" sz="800" dirty="0"/>
          </a:p>
          <a:p>
            <a:pPr marL="171450" indent="-171450">
              <a:buFont typeface="Arial"/>
              <a:buChar char="•"/>
            </a:pPr>
            <a:r>
              <a:rPr lang="en-GB" sz="800" dirty="0" smtClean="0"/>
              <a:t>A prospective snapshot of staff in different clinical areas over 5 days took place. </a:t>
            </a:r>
          </a:p>
          <a:p>
            <a:endParaRPr lang="en-GB" sz="800" dirty="0" smtClean="0"/>
          </a:p>
          <a:p>
            <a:pPr marL="171450" indent="-171450">
              <a:buFont typeface="Arial"/>
              <a:buChar char="•"/>
            </a:pPr>
            <a:r>
              <a:rPr lang="en-GB" sz="800" dirty="0" smtClean="0"/>
              <a:t>All surgical specialties including obstetricians &amp; maxillofacial surgery were surveyed as well as allied health staff such as theatre scrub (TS) and operating department practitioners (ODPs).</a:t>
            </a:r>
          </a:p>
          <a:p>
            <a:endParaRPr lang="en-GB" sz="800" dirty="0" smtClean="0"/>
          </a:p>
          <a:p>
            <a:r>
              <a:rPr lang="en-GB" sz="800" dirty="0" smtClean="0"/>
              <a:t>The </a:t>
            </a:r>
            <a:r>
              <a:rPr lang="en-GB" sz="800" dirty="0"/>
              <a:t>a</a:t>
            </a:r>
            <a:r>
              <a:rPr lang="en-GB" sz="800" dirty="0" smtClean="0"/>
              <a:t>nswers to the questions were referenced against RCOA Guidance.</a:t>
            </a:r>
            <a:r>
              <a:rPr lang="en-GB" sz="800" baseline="30000" dirty="0" smtClean="0"/>
              <a:t>1</a:t>
            </a:r>
            <a:endParaRPr lang="en-GB" sz="800" dirty="0"/>
          </a:p>
        </p:txBody>
      </p:sp>
      <p:sp>
        <p:nvSpPr>
          <p:cNvPr id="21" name="TextBox 20"/>
          <p:cNvSpPr txBox="1"/>
          <p:nvPr/>
        </p:nvSpPr>
        <p:spPr>
          <a:xfrm>
            <a:off x="2754086" y="1229779"/>
            <a:ext cx="3568742" cy="538609"/>
          </a:xfrm>
          <a:prstGeom prst="rect">
            <a:avLst/>
          </a:prstGeom>
          <a:noFill/>
        </p:spPr>
        <p:txBody>
          <a:bodyPr wrap="square" rtlCol="0">
            <a:spAutoFit/>
          </a:bodyPr>
          <a:lstStyle/>
          <a:p>
            <a:r>
              <a:rPr lang="en-GB" sz="800" dirty="0" smtClean="0"/>
              <a:t>94 Respondents: Anaesthetists (38), Surgeons (29), ODPs (16), Theatre Scrub (11)</a:t>
            </a:r>
          </a:p>
          <a:p>
            <a:endParaRPr lang="en-GB" sz="1050" dirty="0"/>
          </a:p>
          <a:p>
            <a:endParaRPr lang="en-GB" sz="1050" dirty="0"/>
          </a:p>
        </p:txBody>
      </p:sp>
      <p:sp>
        <p:nvSpPr>
          <p:cNvPr id="22" name="TextBox 21"/>
          <p:cNvSpPr txBox="1"/>
          <p:nvPr/>
        </p:nvSpPr>
        <p:spPr>
          <a:xfrm>
            <a:off x="2754086" y="1429834"/>
            <a:ext cx="1857375" cy="307777"/>
          </a:xfrm>
          <a:prstGeom prst="rect">
            <a:avLst/>
          </a:prstGeom>
          <a:noFill/>
        </p:spPr>
        <p:txBody>
          <a:bodyPr wrap="square" rtlCol="0">
            <a:spAutoFit/>
          </a:bodyPr>
          <a:lstStyle/>
          <a:p>
            <a:r>
              <a:rPr lang="en-GB" sz="700" b="1" dirty="0"/>
              <a:t>What is the recommended </a:t>
            </a:r>
            <a:r>
              <a:rPr lang="en-GB" sz="700" b="1" dirty="0" smtClean="0"/>
              <a:t>maximum dose </a:t>
            </a:r>
            <a:r>
              <a:rPr lang="en-GB" sz="700" b="1" dirty="0"/>
              <a:t>(in mg/kg) for plain bupivacaine?</a:t>
            </a:r>
          </a:p>
        </p:txBody>
      </p:sp>
      <p:sp>
        <p:nvSpPr>
          <p:cNvPr id="23" name="TextBox 22"/>
          <p:cNvSpPr txBox="1"/>
          <p:nvPr/>
        </p:nvSpPr>
        <p:spPr>
          <a:xfrm>
            <a:off x="4622347" y="1437986"/>
            <a:ext cx="1684957" cy="307777"/>
          </a:xfrm>
          <a:prstGeom prst="rect">
            <a:avLst/>
          </a:prstGeom>
          <a:noFill/>
        </p:spPr>
        <p:txBody>
          <a:bodyPr wrap="square" rtlCol="0">
            <a:spAutoFit/>
          </a:bodyPr>
          <a:lstStyle/>
          <a:p>
            <a:r>
              <a:rPr lang="en-GB" sz="700" b="1" dirty="0"/>
              <a:t>How much local anaesthetic is there per ml in 0.5% bupivacaine?</a:t>
            </a:r>
          </a:p>
        </p:txBody>
      </p:sp>
      <p:graphicFrame>
        <p:nvGraphicFramePr>
          <p:cNvPr id="24" name="Chart 23"/>
          <p:cNvGraphicFramePr>
            <a:graphicFrameLocks/>
          </p:cNvGraphicFramePr>
          <p:nvPr>
            <p:extLst>
              <p:ext uri="{D42A27DB-BD31-4B8C-83A1-F6EECF244321}">
                <p14:modId xmlns:p14="http://schemas.microsoft.com/office/powerpoint/2010/main" val="1437042079"/>
              </p:ext>
            </p:extLst>
          </p:nvPr>
        </p:nvGraphicFramePr>
        <p:xfrm>
          <a:off x="2754086" y="1583722"/>
          <a:ext cx="1790700" cy="11741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a:graphicFrameLocks/>
          </p:cNvGraphicFramePr>
          <p:nvPr>
            <p:extLst>
              <p:ext uri="{D42A27DB-BD31-4B8C-83A1-F6EECF244321}">
                <p14:modId xmlns:p14="http://schemas.microsoft.com/office/powerpoint/2010/main" val="3188400351"/>
              </p:ext>
            </p:extLst>
          </p:nvPr>
        </p:nvGraphicFramePr>
        <p:xfrm>
          <a:off x="4538457" y="1591874"/>
          <a:ext cx="1835534" cy="1170525"/>
        </p:xfrm>
        <a:graphic>
          <a:graphicData uri="http://schemas.openxmlformats.org/drawingml/2006/chart">
            <c:chart xmlns:c="http://schemas.openxmlformats.org/drawingml/2006/chart" xmlns:r="http://schemas.openxmlformats.org/officeDocument/2006/relationships" r:id="rId6"/>
          </a:graphicData>
        </a:graphic>
      </p:graphicFrame>
      <p:sp>
        <p:nvSpPr>
          <p:cNvPr id="26" name="TextBox 25"/>
          <p:cNvSpPr txBox="1"/>
          <p:nvPr/>
        </p:nvSpPr>
        <p:spPr>
          <a:xfrm>
            <a:off x="2764972" y="2756388"/>
            <a:ext cx="1857375" cy="538609"/>
          </a:xfrm>
          <a:prstGeom prst="rect">
            <a:avLst/>
          </a:prstGeom>
          <a:noFill/>
        </p:spPr>
        <p:txBody>
          <a:bodyPr wrap="square" rtlCol="0">
            <a:spAutoFit/>
          </a:bodyPr>
          <a:lstStyle/>
          <a:p>
            <a:r>
              <a:rPr lang="en-GB" sz="700" b="1" dirty="0"/>
              <a:t>A 89kg female needs local infiltration </a:t>
            </a:r>
            <a:r>
              <a:rPr lang="en-GB" sz="700" b="1" dirty="0" smtClean="0"/>
              <a:t> of </a:t>
            </a:r>
            <a:r>
              <a:rPr lang="en-GB" sz="700" b="1" dirty="0"/>
              <a:t>her operative wound. What is the maximum dose of lignocaine 2% (without adrenaline) she can receive</a:t>
            </a:r>
            <a:r>
              <a:rPr lang="en-GB" sz="800" b="1" dirty="0"/>
              <a:t>?</a:t>
            </a:r>
          </a:p>
        </p:txBody>
      </p:sp>
      <p:graphicFrame>
        <p:nvGraphicFramePr>
          <p:cNvPr id="27" name="Chart 26"/>
          <p:cNvGraphicFramePr>
            <a:graphicFrameLocks/>
          </p:cNvGraphicFramePr>
          <p:nvPr>
            <p:extLst>
              <p:ext uri="{D42A27DB-BD31-4B8C-83A1-F6EECF244321}">
                <p14:modId xmlns:p14="http://schemas.microsoft.com/office/powerpoint/2010/main" val="1927904104"/>
              </p:ext>
            </p:extLst>
          </p:nvPr>
        </p:nvGraphicFramePr>
        <p:xfrm>
          <a:off x="2790091" y="3159115"/>
          <a:ext cx="1807136" cy="1191716"/>
        </p:xfrm>
        <a:graphic>
          <a:graphicData uri="http://schemas.openxmlformats.org/drawingml/2006/chart">
            <c:chart xmlns:c="http://schemas.openxmlformats.org/drawingml/2006/chart" xmlns:r="http://schemas.openxmlformats.org/officeDocument/2006/relationships" r:id="rId7"/>
          </a:graphicData>
        </a:graphic>
      </p:graphicFrame>
      <p:pic>
        <p:nvPicPr>
          <p:cNvPr id="2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399" y="2788138"/>
            <a:ext cx="1566575" cy="1368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Box 28"/>
          <p:cNvSpPr txBox="1"/>
          <p:nvPr/>
        </p:nvSpPr>
        <p:spPr>
          <a:xfrm>
            <a:off x="2735101" y="4352591"/>
            <a:ext cx="3587727" cy="830997"/>
          </a:xfrm>
          <a:prstGeom prst="rect">
            <a:avLst/>
          </a:prstGeom>
          <a:noFill/>
        </p:spPr>
        <p:txBody>
          <a:bodyPr wrap="square" rtlCol="0">
            <a:spAutoFit/>
          </a:bodyPr>
          <a:lstStyle/>
          <a:p>
            <a:r>
              <a:rPr lang="en-GB" sz="800" b="1" dirty="0" smtClean="0"/>
              <a:t>In addition to the above 3 questions others included</a:t>
            </a:r>
            <a:r>
              <a:rPr lang="en-GB" sz="800" dirty="0" smtClean="0"/>
              <a:t>:</a:t>
            </a:r>
          </a:p>
          <a:p>
            <a:pPr marL="171450" indent="-171450">
              <a:buFontTx/>
              <a:buChar char="-"/>
            </a:pPr>
            <a:r>
              <a:rPr lang="en-GB" sz="800" i="1" dirty="0" smtClean="0"/>
              <a:t>What </a:t>
            </a:r>
            <a:r>
              <a:rPr lang="en-GB" sz="800" i="1" dirty="0"/>
              <a:t>is the recommended maximum/safe dose (in mg/kg) for lignocaine with adrenaline</a:t>
            </a:r>
            <a:r>
              <a:rPr lang="en-GB" sz="800" i="1" dirty="0" smtClean="0"/>
              <a:t>?</a:t>
            </a:r>
          </a:p>
          <a:p>
            <a:pPr marL="171450" indent="-171450">
              <a:buFontTx/>
              <a:buChar char="-"/>
            </a:pPr>
            <a:r>
              <a:rPr lang="en-GB" sz="800" i="1" dirty="0"/>
              <a:t>How much drug is there per ml in 1 in 1000 adrenaline</a:t>
            </a:r>
            <a:r>
              <a:rPr lang="en-GB" sz="800" i="1" dirty="0" smtClean="0"/>
              <a:t>?</a:t>
            </a:r>
          </a:p>
          <a:p>
            <a:pPr marL="171450" indent="-171450">
              <a:buFontTx/>
              <a:buChar char="-"/>
            </a:pPr>
            <a:r>
              <a:rPr lang="en-GB" sz="800" i="1" dirty="0"/>
              <a:t>A 42kg man needs local infiltration for a large laparotomy wound. What is the maximum volume of 0.25% </a:t>
            </a:r>
            <a:r>
              <a:rPr lang="en-GB" sz="800" i="1" dirty="0" err="1"/>
              <a:t>levobupivacaine</a:t>
            </a:r>
            <a:r>
              <a:rPr lang="en-GB" sz="800" i="1" dirty="0"/>
              <a:t> he can receive</a:t>
            </a:r>
            <a:r>
              <a:rPr lang="en-GB" sz="800" i="1" dirty="0" smtClean="0"/>
              <a:t>?</a:t>
            </a:r>
            <a:endParaRPr lang="en-GB" sz="800" i="1" dirty="0"/>
          </a:p>
        </p:txBody>
      </p:sp>
      <p:sp>
        <p:nvSpPr>
          <p:cNvPr id="30" name="TextBox 29"/>
          <p:cNvSpPr txBox="1"/>
          <p:nvPr/>
        </p:nvSpPr>
        <p:spPr>
          <a:xfrm>
            <a:off x="6335528" y="1209576"/>
            <a:ext cx="2732272" cy="3293209"/>
          </a:xfrm>
          <a:prstGeom prst="rect">
            <a:avLst/>
          </a:prstGeom>
          <a:noFill/>
        </p:spPr>
        <p:txBody>
          <a:bodyPr wrap="square" rtlCol="0">
            <a:spAutoFit/>
          </a:bodyPr>
          <a:lstStyle/>
          <a:p>
            <a:pPr marL="171450" indent="-171450">
              <a:buFont typeface="Arial"/>
              <a:buChar char="•"/>
            </a:pPr>
            <a:r>
              <a:rPr lang="en-GB" sz="800" dirty="0" smtClean="0"/>
              <a:t>A generalised lack of LA knowledge across all user groups </a:t>
            </a:r>
            <a:r>
              <a:rPr lang="mr-IN" sz="800" dirty="0" smtClean="0"/>
              <a:t>–</a:t>
            </a:r>
            <a:r>
              <a:rPr lang="en-GB" sz="800" dirty="0" smtClean="0"/>
              <a:t> even the anaesthetists did not score 100%!</a:t>
            </a:r>
          </a:p>
          <a:p>
            <a:pPr marL="171450" indent="-171450">
              <a:buFont typeface="Arial"/>
              <a:buChar char="•"/>
            </a:pPr>
            <a:endParaRPr lang="en-GB" sz="800" dirty="0"/>
          </a:p>
          <a:p>
            <a:pPr marL="171450" indent="-171450">
              <a:buFont typeface="Arial"/>
              <a:buChar char="•"/>
            </a:pPr>
            <a:r>
              <a:rPr lang="en-GB" sz="800" dirty="0" smtClean="0"/>
              <a:t>Responsibility for LA administration lies with person giving the drug so it would be expected that surgeons should know what the safe dose of LA ought to be.</a:t>
            </a:r>
          </a:p>
          <a:p>
            <a:pPr marL="171450" indent="-171450">
              <a:buFont typeface="Arial"/>
              <a:buChar char="•"/>
            </a:pPr>
            <a:endParaRPr lang="en-GB" sz="800" dirty="0"/>
          </a:p>
          <a:p>
            <a:pPr marL="171450" indent="-171450">
              <a:buFont typeface="Arial"/>
              <a:buChar char="•"/>
            </a:pPr>
            <a:r>
              <a:rPr lang="en-GB" sz="800" dirty="0" smtClean="0"/>
              <a:t>Collective responsibility within team to all be aware of safe dosing as there is potential to cause patient harm such as seizures, cardiac arrest and death from LA toxicity.  TS and ODPs have a role to play in preventing accidental over administration of LA.</a:t>
            </a:r>
          </a:p>
          <a:p>
            <a:pPr marL="171450" indent="-171450">
              <a:buFont typeface="Arial"/>
              <a:buChar char="•"/>
            </a:pPr>
            <a:endParaRPr lang="en-GB" sz="800" dirty="0"/>
          </a:p>
          <a:p>
            <a:pPr marL="171450" indent="-171450">
              <a:buFont typeface="Arial"/>
              <a:buChar char="•"/>
            </a:pPr>
            <a:r>
              <a:rPr lang="en-GB" sz="800" dirty="0" smtClean="0"/>
              <a:t>The team brief should be used to facilitate </a:t>
            </a:r>
            <a:r>
              <a:rPr lang="en-GB" sz="800" dirty="0" smtClean="0"/>
              <a:t>discussion </a:t>
            </a:r>
            <a:r>
              <a:rPr lang="en-GB" sz="800" dirty="0" smtClean="0"/>
              <a:t>about correct LA dosing before the case.  </a:t>
            </a:r>
          </a:p>
          <a:p>
            <a:pPr marL="171450" indent="-171450">
              <a:buFont typeface="Arial"/>
              <a:buChar char="•"/>
            </a:pPr>
            <a:endParaRPr lang="en-GB" sz="800" dirty="0" smtClean="0"/>
          </a:p>
          <a:p>
            <a:pPr marL="171450" indent="-171450">
              <a:buFont typeface="Arial"/>
              <a:buChar char="•"/>
            </a:pPr>
            <a:r>
              <a:rPr lang="en-GB" sz="800" dirty="0" smtClean="0"/>
              <a:t>Aim to create a ‘cheat sheet’ for display within theatres which all  team members can refer to when contemplating LA use.</a:t>
            </a:r>
            <a:endParaRPr lang="en-GB" sz="800" dirty="0"/>
          </a:p>
          <a:p>
            <a:endParaRPr lang="en-GB" sz="800" dirty="0"/>
          </a:p>
          <a:p>
            <a:pPr marL="171450" indent="-171450">
              <a:buFont typeface="Arial"/>
              <a:buChar char="•"/>
            </a:pPr>
            <a:r>
              <a:rPr lang="en-GB" sz="800" dirty="0" smtClean="0"/>
              <a:t>Likely that the results from this snapshot survey would be reflective in other Trusts which would pose a potential patient safety issue.</a:t>
            </a:r>
          </a:p>
          <a:p>
            <a:pPr marL="171450" indent="-171450">
              <a:buFont typeface="Arial"/>
              <a:buChar char="•"/>
            </a:pPr>
            <a:endParaRPr lang="en-GB" sz="800" dirty="0"/>
          </a:p>
          <a:p>
            <a:pPr marL="171450" indent="-171450">
              <a:buFont typeface="Arial"/>
              <a:buChar char="•"/>
            </a:pPr>
            <a:r>
              <a:rPr lang="en-GB" sz="800" dirty="0" smtClean="0"/>
              <a:t>This survey demonstrates that when it comes to LA administration, nobody really has a clue.</a:t>
            </a:r>
            <a:endParaRPr lang="en-GB" sz="800" dirty="0"/>
          </a:p>
        </p:txBody>
      </p:sp>
      <p:sp>
        <p:nvSpPr>
          <p:cNvPr id="31" name="TextBox 30"/>
          <p:cNvSpPr txBox="1"/>
          <p:nvPr/>
        </p:nvSpPr>
        <p:spPr>
          <a:xfrm>
            <a:off x="6408898" y="4733427"/>
            <a:ext cx="2819400" cy="438582"/>
          </a:xfrm>
          <a:prstGeom prst="rect">
            <a:avLst/>
          </a:prstGeom>
          <a:noFill/>
        </p:spPr>
        <p:txBody>
          <a:bodyPr wrap="square" rtlCol="0">
            <a:spAutoFit/>
          </a:bodyPr>
          <a:lstStyle/>
          <a:p>
            <a:r>
              <a:rPr lang="en-GB" sz="750" dirty="0" smtClean="0"/>
              <a:t>1. Basic </a:t>
            </a:r>
            <a:r>
              <a:rPr lang="en-GB" sz="750" dirty="0"/>
              <a:t>Anaesthetic Drugs https://</a:t>
            </a:r>
            <a:r>
              <a:rPr lang="en-GB" sz="750" dirty="0" err="1"/>
              <a:t>www.rcoa.ac.uk</a:t>
            </a:r>
            <a:r>
              <a:rPr lang="en-GB" sz="750" dirty="0"/>
              <a:t>/sites/default/files/documents/2019-11/ANAESTHETIC_DRUG_CRIB_SHEET-8.pdf</a:t>
            </a:r>
          </a:p>
        </p:txBody>
      </p:sp>
      <p:sp>
        <p:nvSpPr>
          <p:cNvPr id="32" name="TextBox 31"/>
          <p:cNvSpPr txBox="1"/>
          <p:nvPr/>
        </p:nvSpPr>
        <p:spPr>
          <a:xfrm rot="16200000">
            <a:off x="2513064" y="2017487"/>
            <a:ext cx="573375" cy="200057"/>
          </a:xfrm>
          <a:prstGeom prst="rect">
            <a:avLst/>
          </a:prstGeom>
          <a:noFill/>
        </p:spPr>
        <p:txBody>
          <a:bodyPr wrap="square" rtlCol="0">
            <a:spAutoFit/>
          </a:bodyPr>
          <a:lstStyle/>
          <a:p>
            <a:r>
              <a:rPr lang="en-GB" sz="700" dirty="0" smtClean="0"/>
              <a:t>% Correct</a:t>
            </a:r>
            <a:endParaRPr lang="en-GB" sz="700" dirty="0"/>
          </a:p>
        </p:txBody>
      </p:sp>
      <p:sp>
        <p:nvSpPr>
          <p:cNvPr id="33" name="TextBox 32"/>
          <p:cNvSpPr txBox="1"/>
          <p:nvPr/>
        </p:nvSpPr>
        <p:spPr>
          <a:xfrm rot="16200000">
            <a:off x="2513063" y="3615658"/>
            <a:ext cx="573375" cy="200057"/>
          </a:xfrm>
          <a:prstGeom prst="rect">
            <a:avLst/>
          </a:prstGeom>
          <a:noFill/>
        </p:spPr>
        <p:txBody>
          <a:bodyPr wrap="square" rtlCol="0">
            <a:spAutoFit/>
          </a:bodyPr>
          <a:lstStyle/>
          <a:p>
            <a:r>
              <a:rPr lang="en-GB" sz="700" dirty="0" smtClean="0"/>
              <a:t>% Correct</a:t>
            </a:r>
            <a:endParaRPr lang="en-GB" sz="700" dirty="0"/>
          </a:p>
        </p:txBody>
      </p:sp>
      <p:sp>
        <p:nvSpPr>
          <p:cNvPr id="34" name="TextBox 33"/>
          <p:cNvSpPr txBox="1"/>
          <p:nvPr/>
        </p:nvSpPr>
        <p:spPr>
          <a:xfrm>
            <a:off x="4622347" y="4118774"/>
            <a:ext cx="1740222" cy="307777"/>
          </a:xfrm>
          <a:prstGeom prst="rect">
            <a:avLst/>
          </a:prstGeom>
          <a:noFill/>
        </p:spPr>
        <p:txBody>
          <a:bodyPr wrap="square" rtlCol="0">
            <a:spAutoFit/>
          </a:bodyPr>
          <a:lstStyle/>
          <a:p>
            <a:pPr algn="ctr"/>
            <a:r>
              <a:rPr lang="en-GB" sz="700" b="1" dirty="0" smtClean="0"/>
              <a:t>LA League table showing average marks scored in the survey</a:t>
            </a:r>
            <a:endParaRPr lang="en-GB" sz="700" b="1" dirty="0"/>
          </a:p>
        </p:txBody>
      </p:sp>
    </p:spTree>
    <p:extLst>
      <p:ext uri="{BB962C8B-B14F-4D97-AF65-F5344CB8AC3E}">
        <p14:creationId xmlns:p14="http://schemas.microsoft.com/office/powerpoint/2010/main" val="829361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514</Words>
  <Application>Microsoft Office PowerPoint</Application>
  <PresentationFormat>On-screen Show (16:9)</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Local Anaesthetics: Does anybody have a clue?  A snapshot survey of knowledge of theatre staff Dr H.Griffiths1, Dr A.Lewinshon1, Dr YM.Liu1,  Miss A. Knight2 1Anaesthetics,  Luton and Dunstable University Hospital, Lewsey Road, Luton, LU4 0DZ 2Breast Surgery, Luton and Dunstable University Hospital, Lewsey Road, Luton, LU4 0DZ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Anaesthetics: Does anybody have a clue?  A snapshot survey of knowledge of theatre staff Dr H.Griffiths1, Dr A.Lewinshon1, Dr YM.Liu1,  Miss A. Knight2 1Anaesthetics,  Luton and Dunstable University Hospital, Lewsey Road, Luton, LU4 0DZ 2Breast Surgery, Luton and Dunstable University Hospital, Lewsey Road, Luton, LU4 0DZ</dc:title>
  <dc:creator>ECN#130</dc:creator>
  <cp:lastModifiedBy>ECN#130</cp:lastModifiedBy>
  <cp:revision>7</cp:revision>
  <dcterms:created xsi:type="dcterms:W3CDTF">2021-04-25T14:07:45Z</dcterms:created>
  <dcterms:modified xsi:type="dcterms:W3CDTF">2021-04-25T16:02:08Z</dcterms:modified>
</cp:coreProperties>
</file>